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44"/>
  </p:notesMasterIdLst>
  <p:sldIdLst>
    <p:sldId id="360" r:id="rId2"/>
    <p:sldId id="372" r:id="rId3"/>
    <p:sldId id="289" r:id="rId4"/>
    <p:sldId id="290" r:id="rId5"/>
    <p:sldId id="330" r:id="rId6"/>
    <p:sldId id="331" r:id="rId7"/>
    <p:sldId id="291" r:id="rId8"/>
    <p:sldId id="292" r:id="rId9"/>
    <p:sldId id="323" r:id="rId10"/>
    <p:sldId id="324" r:id="rId11"/>
    <p:sldId id="293" r:id="rId12"/>
    <p:sldId id="294" r:id="rId13"/>
    <p:sldId id="306" r:id="rId14"/>
    <p:sldId id="305" r:id="rId15"/>
    <p:sldId id="297" r:id="rId16"/>
    <p:sldId id="332" r:id="rId17"/>
    <p:sldId id="312" r:id="rId18"/>
    <p:sldId id="314" r:id="rId19"/>
    <p:sldId id="338" r:id="rId20"/>
    <p:sldId id="313" r:id="rId21"/>
    <p:sldId id="271" r:id="rId22"/>
    <p:sldId id="287" r:id="rId23"/>
    <p:sldId id="298" r:id="rId24"/>
    <p:sldId id="272" r:id="rId25"/>
    <p:sldId id="307" r:id="rId26"/>
    <p:sldId id="308" r:id="rId27"/>
    <p:sldId id="273" r:id="rId28"/>
    <p:sldId id="309" r:id="rId29"/>
    <p:sldId id="275" r:id="rId30"/>
    <p:sldId id="310" r:id="rId31"/>
    <p:sldId id="276" r:id="rId32"/>
    <p:sldId id="315" r:id="rId33"/>
    <p:sldId id="277" r:id="rId34"/>
    <p:sldId id="316" r:id="rId35"/>
    <p:sldId id="353" r:id="rId36"/>
    <p:sldId id="354" r:id="rId37"/>
    <p:sldId id="373" r:id="rId38"/>
    <p:sldId id="336" r:id="rId39"/>
    <p:sldId id="337" r:id="rId40"/>
    <p:sldId id="335" r:id="rId41"/>
    <p:sldId id="334" r:id="rId42"/>
    <p:sldId id="333" r:id="rId4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D0FF"/>
    <a:srgbClr val="1CC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4"/>
    <p:restoredTop sz="94779"/>
  </p:normalViewPr>
  <p:slideViewPr>
    <p:cSldViewPr snapToGrid="0" snapToObjects="1">
      <p:cViewPr varScale="1">
        <p:scale>
          <a:sx n="87" d="100"/>
          <a:sy n="87" d="100"/>
        </p:scale>
        <p:origin x="5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1DBF9FB-991E-D447-8697-20F032AB8AAB}" type="datetimeFigureOut">
              <a:rPr lang="en-US" altLang="zh-CN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C6A35D0-B01C-E04F-961D-0E5326C87A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523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古，常常是作为汉字的一部分，比如做事情的做。</a:t>
            </a:r>
            <a:endParaRPr lang="zh-CN" altLang="en-US">
              <a:ea typeface="ＭＳ Ｐゴシック" charset="-128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0FBA207-3430-A24D-A1F3-8E291314847D}" type="slidenum">
              <a:rPr lang="en-US" altLang="zh-CN"/>
              <a:pPr>
                <a:spcBef>
                  <a:spcPct val="0"/>
                </a:spcBef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613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ＭＳ Ｐゴシック" charset="-128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05F30AA-78A2-0741-9D45-61AF0F2CF4B2}" type="slidenum">
              <a:rPr lang="en-US" altLang="zh-CN"/>
              <a:pPr>
                <a:spcBef>
                  <a:spcPct val="0"/>
                </a:spcBef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157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ea typeface="ＭＳ Ｐゴシック" charset="-128"/>
              </a:rPr>
              <a:t>Formative Assessment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9ED2297-115A-0B4E-8A05-439B3235F75A}" type="slidenum">
              <a:rPr lang="en-US" altLang="zh-CN"/>
              <a:pPr>
                <a:spcBef>
                  <a:spcPct val="0"/>
                </a:spcBef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727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2B6F4-0AA5-DE48-9FCF-3220128225E7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45D5F-5C98-F44B-97EC-C0CE21095A9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616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95C49-F564-C743-854F-2DB5922B5EF8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90B39-B7AB-004D-AD10-C07795EF69D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538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78F17B-36AD-5F4F-86ED-700D882FA378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76A86-E323-8946-BF37-C592673BA04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01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064A6A-F9D2-A043-B4E0-9AA534780175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0C3E9-9103-364D-9780-10D0A080E8B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715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32EBCC-7ACD-BC48-81AA-57E5E6A392A3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17FAD-5CC3-CF4B-8FE3-2BCD8B8891F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117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4FF98-33CE-344D-8677-3C4C86787BA6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6D4F5-A1E2-BF4A-8ADC-1B0E4550B33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672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9C1B8-DE5F-FD47-8F0E-FB88E10A01C2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E90E1-1780-F748-952D-8D462CC4262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000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A1D20-F29D-644B-943E-0F24672987EE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36193-A564-8B4E-8A45-F70A428DF04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84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0BABC-6540-3142-A295-BE03F82F6F15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BCB93-ACAB-F249-8A89-D9872A350D8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147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C25CB8-926F-B542-86B0-A801D7BD5174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9ABBA-D385-514D-BD21-E312B517821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360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11EFC-BBDE-1640-B1E3-F6E39C8B723A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F54CF-A5C4-D743-927C-6B473F49016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00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4501D4-2589-B143-8110-0CAE4D08885D}" type="datetimeFigureOut">
              <a:rPr lang="en-US" altLang="zh-CN" smtClean="0"/>
              <a:pPr>
                <a:defRPr/>
              </a:pPr>
              <a:t>4/28/17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A51B64-5FDB-D142-B90E-DE83D73BE37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565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5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20" Type="http://schemas.openxmlformats.org/officeDocument/2006/relationships/image" Target="../media/image18.png"/><Relationship Id="rId21" Type="http://schemas.openxmlformats.org/officeDocument/2006/relationships/image" Target="../media/image8.jpeg"/><Relationship Id="rId22" Type="http://schemas.openxmlformats.org/officeDocument/2006/relationships/image" Target="../media/image33.png"/><Relationship Id="rId23" Type="http://schemas.openxmlformats.org/officeDocument/2006/relationships/image" Target="../media/image31.png"/><Relationship Id="rId24" Type="http://schemas.openxmlformats.org/officeDocument/2006/relationships/image" Target="../media/image13.png"/><Relationship Id="rId25" Type="http://schemas.openxmlformats.org/officeDocument/2006/relationships/image" Target="../media/image12.png"/><Relationship Id="rId10" Type="http://schemas.openxmlformats.org/officeDocument/2006/relationships/image" Target="../media/image36.png"/><Relationship Id="rId11" Type="http://schemas.openxmlformats.org/officeDocument/2006/relationships/image" Target="../media/image7.png"/><Relationship Id="rId12" Type="http://schemas.openxmlformats.org/officeDocument/2006/relationships/image" Target="../media/image30.png"/><Relationship Id="rId13" Type="http://schemas.openxmlformats.org/officeDocument/2006/relationships/image" Target="../media/image10.png"/><Relationship Id="rId14" Type="http://schemas.openxmlformats.org/officeDocument/2006/relationships/image" Target="../media/image32.png"/><Relationship Id="rId15" Type="http://schemas.openxmlformats.org/officeDocument/2006/relationships/image" Target="../media/image17.png"/><Relationship Id="rId16" Type="http://schemas.openxmlformats.org/officeDocument/2006/relationships/image" Target="../media/image16.png"/><Relationship Id="rId17" Type="http://schemas.openxmlformats.org/officeDocument/2006/relationships/image" Target="../media/image11.png"/><Relationship Id="rId18" Type="http://schemas.openxmlformats.org/officeDocument/2006/relationships/image" Target="../media/image20.jpeg"/><Relationship Id="rId1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25.png"/><Relationship Id="rId8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0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2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ea typeface="ＭＳ Ｐゴシック" charset="-128"/>
              </a:rPr>
              <a:t>How</a:t>
            </a:r>
            <a:r>
              <a:rPr lang="zh-CN" altLang="en-US">
                <a:ea typeface="ＭＳ Ｐゴシック" charset="-128"/>
              </a:rPr>
              <a:t> </a:t>
            </a:r>
            <a:r>
              <a:rPr lang="en-US" altLang="zh-CN">
                <a:ea typeface="ＭＳ Ｐゴシック" charset="-128"/>
              </a:rPr>
              <a:t>to</a:t>
            </a:r>
            <a:r>
              <a:rPr lang="zh-CN" altLang="en-US">
                <a:ea typeface="ＭＳ Ｐゴシック" charset="-128"/>
              </a:rPr>
              <a:t> </a:t>
            </a:r>
            <a:r>
              <a:rPr lang="en-US" altLang="zh-CN">
                <a:ea typeface="ＭＳ Ｐゴシック" charset="-128"/>
              </a:rPr>
              <a:t>get</a:t>
            </a:r>
            <a:r>
              <a:rPr lang="zh-CN" altLang="en-US">
                <a:ea typeface="ＭＳ Ｐゴシック" charset="-128"/>
              </a:rPr>
              <a:t> </a:t>
            </a:r>
            <a:r>
              <a:rPr lang="en-US" altLang="zh-CN">
                <a:ea typeface="ＭＳ Ｐゴシック" charset="-128"/>
              </a:rPr>
              <a:t>there?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Day </a:t>
            </a:r>
            <a:r>
              <a:rPr lang="en-US" altLang="zh-CN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84463" cy="3235325"/>
          </a:xfrm>
        </p:spPr>
        <p:txBody>
          <a:bodyPr/>
          <a:lstStyle/>
          <a:p>
            <a:r>
              <a:rPr lang="en-US" altLang="en-US" sz="9600">
                <a:latin typeface="华文仿宋" charset="-122"/>
                <a:ea typeface="华文仿宋" charset="-122"/>
              </a:rPr>
              <a:t>火</a:t>
            </a:r>
            <a:r>
              <a:rPr lang="en-US" altLang="zh-CN" sz="4800">
                <a:latin typeface="华文仿宋" charset="-122"/>
                <a:ea typeface="华文仿宋" charset="-122"/>
              </a:rPr>
              <a:t> </a:t>
            </a:r>
          </a:p>
        </p:txBody>
      </p:sp>
      <p:pic>
        <p:nvPicPr>
          <p:cNvPr id="532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811213"/>
            <a:ext cx="24003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2846388"/>
            <a:ext cx="2865438" cy="709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8000">
                <a:latin typeface="华文楷体" charset="-122"/>
                <a:ea typeface="华文楷体" charset="-122"/>
              </a:rPr>
              <a:t>足</a:t>
            </a:r>
          </a:p>
        </p:txBody>
      </p:sp>
      <p:pic>
        <p:nvPicPr>
          <p:cNvPr id="542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21301" r="63940" b="21597"/>
          <a:stretch>
            <a:fillRect/>
          </a:stretch>
        </p:blipFill>
        <p:spPr bwMode="auto">
          <a:xfrm flipH="1">
            <a:off x="5524500" y="2000250"/>
            <a:ext cx="1290638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846388"/>
            <a:ext cx="2865438" cy="709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9600">
                <a:latin typeface="华文楷体" charset="-122"/>
                <a:ea typeface="华文楷体" charset="-122"/>
              </a:rPr>
              <a:t>日</a:t>
            </a:r>
          </a:p>
        </p:txBody>
      </p:sp>
      <p:pic>
        <p:nvPicPr>
          <p:cNvPr id="552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374900"/>
            <a:ext cx="2017713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522413"/>
            <a:ext cx="2717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4375" y="1236663"/>
            <a:ext cx="274955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0">
                <a:latin typeface="华文楷体" charset="-122"/>
                <a:ea typeface="华文楷体" charset="-122"/>
              </a:rPr>
              <a:t>带</a:t>
            </a:r>
            <a:endParaRPr lang="en-US" altLang="zh-TW" sz="2000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TW" sz="7200">
                <a:latin typeface="华文楷体" charset="-122"/>
                <a:ea typeface="华文楷体" charset="-122"/>
              </a:rPr>
              <a:t>dài</a:t>
            </a:r>
            <a:endParaRPr lang="en-US" altLang="zh-TW" sz="7200">
              <a:latin typeface="华文楷体" charset="-122"/>
              <a:ea typeface="华文楷体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138" y="2633663"/>
            <a:ext cx="2392362" cy="17877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3"/>
          <p:cNvSpPr txBox="1">
            <a:spLocks noChangeArrowheads="1"/>
          </p:cNvSpPr>
          <p:nvPr/>
        </p:nvSpPr>
        <p:spPr bwMode="auto">
          <a:xfrm>
            <a:off x="436563" y="1354138"/>
            <a:ext cx="18605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latin typeface="华文楷体" charset="-122"/>
                <a:ea typeface="华文楷体" charset="-122"/>
              </a:rPr>
              <a:t>巾</a:t>
            </a:r>
            <a:endParaRPr lang="en-US" altLang="zh-CN" sz="1000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000">
                <a:latin typeface="华文楷体" charset="-122"/>
                <a:ea typeface="华文楷体" charset="-122"/>
              </a:rPr>
              <a:t>jīn</a:t>
            </a:r>
          </a:p>
        </p:txBody>
      </p:sp>
      <p:pic>
        <p:nvPicPr>
          <p:cNvPr id="5734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1682750"/>
            <a:ext cx="28702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>
                <a:latin typeface="华文楷体" charset="-122"/>
                <a:ea typeface="华文楷体" charset="-122"/>
              </a:rPr>
              <a:t>舟</a:t>
            </a:r>
            <a:r>
              <a:rPr lang="zh-CN" altLang="en-US">
                <a:ea typeface="ＭＳ Ｐゴシック" charset="-128"/>
              </a:rPr>
              <a:t>  </a:t>
            </a:r>
            <a:r>
              <a:rPr lang="cs-CZ" altLang="zh-CN">
                <a:ea typeface="ＭＳ Ｐゴシック" charset="-128"/>
              </a:rPr>
              <a:t>zhōu </a:t>
            </a:r>
            <a:endParaRPr lang="en-US" altLang="zh-CN">
              <a:ea typeface="ＭＳ Ｐゴシック" charset="-128"/>
            </a:endParaRPr>
          </a:p>
        </p:txBody>
      </p:sp>
      <p:pic>
        <p:nvPicPr>
          <p:cNvPr id="583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6556">
            <a:off x="1957388" y="2051050"/>
            <a:ext cx="437991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5"/>
          <p:cNvSpPr txBox="1">
            <a:spLocks noChangeArrowheads="1"/>
          </p:cNvSpPr>
          <p:nvPr/>
        </p:nvSpPr>
        <p:spPr bwMode="auto">
          <a:xfrm>
            <a:off x="6242050" y="355600"/>
            <a:ext cx="14160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9600">
                <a:latin typeface="华文楷体" charset="-122"/>
                <a:ea typeface="华文楷体" charset="-122"/>
              </a:rPr>
              <a:t>匕</a:t>
            </a:r>
            <a:endParaRPr lang="en-US" altLang="zh-CN" sz="960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9600">
                <a:latin typeface="华文楷体" charset="-122"/>
                <a:ea typeface="华文楷体" charset="-122"/>
              </a:rPr>
              <a:t>bǐ </a:t>
            </a:r>
          </a:p>
        </p:txBody>
      </p:sp>
      <p:pic>
        <p:nvPicPr>
          <p:cNvPr id="5939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2"/>
          <a:stretch/>
        </p:blipFill>
        <p:spPr bwMode="auto">
          <a:xfrm>
            <a:off x="2109788" y="2207858"/>
            <a:ext cx="3327400" cy="221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058863"/>
            <a:ext cx="1387475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63307" y="621927"/>
            <a:ext cx="1414462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9600">
                <a:latin typeface="华文楷体" charset="-122"/>
                <a:ea typeface="华文楷体" charset="-122"/>
              </a:rPr>
              <a:t>心</a:t>
            </a:r>
            <a:endParaRPr lang="en-US" altLang="zh-CN" sz="9600" dirty="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ea typeface="华文楷体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63714" y="3393348"/>
            <a:ext cx="165942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500" b="1">
                <a:latin typeface="华文仿宋" charset="-122"/>
                <a:ea typeface="华文仿宋" charset="-122"/>
              </a:rPr>
              <a:t>忄</a:t>
            </a:r>
            <a:endParaRPr lang="zh-CN" altLang="en-US" sz="2000" b="1" dirty="0">
              <a:latin typeface="华文仿宋" charset="-122"/>
              <a:ea typeface="华文仿宋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t="10748" r="9036" b="10439"/>
          <a:stretch>
            <a:fillRect/>
          </a:stretch>
        </p:blipFill>
        <p:spPr bwMode="auto">
          <a:xfrm>
            <a:off x="1778000" y="1936750"/>
            <a:ext cx="15986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49863" y="1512888"/>
            <a:ext cx="14144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9600">
                <a:latin typeface="华文楷体" charset="-122"/>
                <a:ea typeface="华文楷体" charset="-122"/>
              </a:rPr>
              <a:t>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 descr="Screen Shot 2016-07-28 at 9.42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41" y="532822"/>
            <a:ext cx="1764142" cy="211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6-07-28 at 10.12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27" y="3297891"/>
            <a:ext cx="5184514" cy="309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736727"/>
            <a:ext cx="7886700" cy="2852737"/>
          </a:xfrm>
        </p:spPr>
        <p:txBody>
          <a:bodyPr anchor="ctr"/>
          <a:lstStyle/>
          <a:p>
            <a:pPr algn="ctr"/>
            <a:r>
              <a:rPr lang="zh-CN" altLang="en-US" dirty="0" smtClean="0">
                <a:latin typeface="Kaiti TC" charset="-120"/>
                <a:ea typeface="Kaiti TC" charset="-120"/>
                <a:cs typeface="Kaiti TC" charset="-120"/>
              </a:rPr>
              <a:t>第三步：汉字练习</a:t>
            </a:r>
            <a:endParaRPr lang="en-US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Activity 3:  Practice Target Characters with the Use of Pictures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5"/>
          <a:stretch>
            <a:fillRect/>
          </a:stretch>
        </p:blipFill>
        <p:spPr bwMode="auto">
          <a:xfrm>
            <a:off x="6977920" y="5256606"/>
            <a:ext cx="2166080" cy="16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8413038" y="5657144"/>
            <a:ext cx="285750" cy="420688"/>
          </a:xfrm>
          <a:prstGeom prst="cloudCallout">
            <a:avLst>
              <a:gd name="adj1" fmla="val -137539"/>
              <a:gd name="adj2" fmla="val 1902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8444788" y="5046263"/>
            <a:ext cx="508000" cy="420687"/>
          </a:xfrm>
          <a:prstGeom prst="cloudCallout">
            <a:avLst>
              <a:gd name="adj1" fmla="val -75858"/>
              <a:gd name="adj2" fmla="val 7760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2" descr="Screen Shot 2016-07-27 at 6.48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2" b="8612"/>
          <a:stretch>
            <a:fillRect/>
          </a:stretch>
        </p:blipFill>
        <p:spPr bwMode="auto">
          <a:xfrm>
            <a:off x="1778000" y="2000250"/>
            <a:ext cx="198755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56250" y="2328863"/>
            <a:ext cx="14160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9600">
                <a:latin typeface="华文楷体" charset="-122"/>
                <a:ea typeface="华文楷体" charset="-122"/>
              </a:rPr>
              <a:t>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65615" y="3549668"/>
            <a:ext cx="18113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华文楷体" charset="-122"/>
                <a:ea typeface="华文楷体" charset="-122"/>
              </a:rPr>
              <a:t>船</a:t>
            </a:r>
            <a:endParaRPr lang="en-US" altLang="zh-CN" sz="9600" dirty="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ja-JP" sz="4800" dirty="0" err="1">
                <a:latin typeface="华文楷体" charset="-122"/>
                <a:ea typeface="华文楷体" charset="-122"/>
              </a:rPr>
              <a:t>chuán</a:t>
            </a:r>
            <a:r>
              <a:rPr lang="cs-CZ" altLang="ja-JP" sz="4800" dirty="0">
                <a:latin typeface="华文楷体" charset="-122"/>
                <a:ea typeface="华文楷体" charset="-122"/>
              </a:rPr>
              <a:t> </a:t>
            </a:r>
            <a:endParaRPr lang="en-US" altLang="zh-CN" sz="4800" dirty="0">
              <a:latin typeface="华文楷体" charset="-122"/>
              <a:ea typeface="华文楷体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8" t="9447" r="30602" b="17802"/>
          <a:stretch>
            <a:fillRect/>
          </a:stretch>
        </p:blipFill>
        <p:spPr bwMode="auto">
          <a:xfrm>
            <a:off x="2438533" y="2120433"/>
            <a:ext cx="167322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20" y="3623795"/>
            <a:ext cx="20256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6556">
            <a:off x="373195" y="1831508"/>
            <a:ext cx="187801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sd1:Users:yingfeng:Desktop:Unknown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2" t="75137" r="25636" b="2458"/>
          <a:stretch>
            <a:fillRect/>
          </a:stretch>
        </p:blipFill>
        <p:spPr bwMode="auto">
          <a:xfrm>
            <a:off x="6096267" y="1856440"/>
            <a:ext cx="1261964" cy="14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498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dirty="0" smtClean="0">
                <a:solidFill>
                  <a:srgbClr val="002060"/>
                </a:solidFill>
                <a:latin typeface="华文仿宋" charset="-122"/>
                <a:ea typeface="华文仿宋" charset="-122"/>
              </a:rPr>
              <a:t>Step B:</a:t>
            </a:r>
          </a:p>
          <a:p>
            <a:pPr fontAlgn="auto">
              <a:spcAft>
                <a:spcPts val="0"/>
              </a:spcAft>
            </a:pPr>
            <a:r>
              <a:rPr lang="en-US" altLang="zh-CN" sz="2400" dirty="0" smtClean="0">
                <a:latin typeface="华文仿宋" charset="-122"/>
                <a:ea typeface="华文仿宋" charset="-122"/>
              </a:rPr>
              <a:t>Please encode the different graphs to a character. </a:t>
            </a:r>
          </a:p>
          <a:p>
            <a:pPr fontAlgn="auto">
              <a:spcAft>
                <a:spcPts val="0"/>
              </a:spcAft>
            </a:pPr>
            <a:r>
              <a:rPr lang="en-US" altLang="zh-CN" sz="2400" dirty="0" smtClean="0">
                <a:latin typeface="华文仿宋" charset="-122"/>
                <a:ea typeface="华文仿宋" charset="-122"/>
              </a:rPr>
              <a:t>Pay additional attention to the configuration of the character.</a:t>
            </a:r>
            <a:endParaRPr lang="zh-CN" altLang="en-US" sz="2400" dirty="0">
              <a:latin typeface="华文仿宋" charset="-122"/>
              <a:ea typeface="华文仿宋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6" t="18338" r="26070"/>
          <a:stretch/>
        </p:blipFill>
        <p:spPr bwMode="auto">
          <a:xfrm>
            <a:off x="1663700" y="3184264"/>
            <a:ext cx="2022475" cy="340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48" y="169863"/>
            <a:ext cx="4606051" cy="343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36900"/>
            <a:ext cx="13541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6740525" y="2955226"/>
            <a:ext cx="1481138" cy="1027112"/>
          </a:xfrm>
          <a:custGeom>
            <a:avLst/>
            <a:gdLst>
              <a:gd name="connsiteX0" fmla="*/ 0 w 1481667"/>
              <a:gd name="connsiteY0" fmla="*/ 306916 h 1026583"/>
              <a:gd name="connsiteX1" fmla="*/ 21167 w 1481667"/>
              <a:gd name="connsiteY1" fmla="*/ 232833 h 1026583"/>
              <a:gd name="connsiteX2" fmla="*/ 84667 w 1481667"/>
              <a:gd name="connsiteY2" fmla="*/ 201083 h 1026583"/>
              <a:gd name="connsiteX3" fmla="*/ 254000 w 1481667"/>
              <a:gd name="connsiteY3" fmla="*/ 158750 h 1026583"/>
              <a:gd name="connsiteX4" fmla="*/ 381000 w 1481667"/>
              <a:gd name="connsiteY4" fmla="*/ 137583 h 1026583"/>
              <a:gd name="connsiteX5" fmla="*/ 1090083 w 1481667"/>
              <a:gd name="connsiteY5" fmla="*/ 127000 h 1026583"/>
              <a:gd name="connsiteX6" fmla="*/ 1153583 w 1481667"/>
              <a:gd name="connsiteY6" fmla="*/ 84666 h 1026583"/>
              <a:gd name="connsiteX7" fmla="*/ 1206500 w 1481667"/>
              <a:gd name="connsiteY7" fmla="*/ 52916 h 1026583"/>
              <a:gd name="connsiteX8" fmla="*/ 1248833 w 1481667"/>
              <a:gd name="connsiteY8" fmla="*/ 31750 h 1026583"/>
              <a:gd name="connsiteX9" fmla="*/ 1333500 w 1481667"/>
              <a:gd name="connsiteY9" fmla="*/ 10583 h 1026583"/>
              <a:gd name="connsiteX10" fmla="*/ 1365250 w 1481667"/>
              <a:gd name="connsiteY10" fmla="*/ 0 h 1026583"/>
              <a:gd name="connsiteX11" fmla="*/ 1439333 w 1481667"/>
              <a:gd name="connsiteY11" fmla="*/ 21166 h 1026583"/>
              <a:gd name="connsiteX12" fmla="*/ 1460500 w 1481667"/>
              <a:gd name="connsiteY12" fmla="*/ 52916 h 1026583"/>
              <a:gd name="connsiteX13" fmla="*/ 1471083 w 1481667"/>
              <a:gd name="connsiteY13" fmla="*/ 95250 h 1026583"/>
              <a:gd name="connsiteX14" fmla="*/ 1481667 w 1481667"/>
              <a:gd name="connsiteY14" fmla="*/ 127000 h 1026583"/>
              <a:gd name="connsiteX15" fmla="*/ 1460500 w 1481667"/>
              <a:gd name="connsiteY15" fmla="*/ 370416 h 1026583"/>
              <a:gd name="connsiteX16" fmla="*/ 1397000 w 1481667"/>
              <a:gd name="connsiteY16" fmla="*/ 508000 h 1026583"/>
              <a:gd name="connsiteX17" fmla="*/ 1333500 w 1481667"/>
              <a:gd name="connsiteY17" fmla="*/ 613833 h 1026583"/>
              <a:gd name="connsiteX18" fmla="*/ 1291167 w 1481667"/>
              <a:gd name="connsiteY18" fmla="*/ 677333 h 1026583"/>
              <a:gd name="connsiteX19" fmla="*/ 1259417 w 1481667"/>
              <a:gd name="connsiteY19" fmla="*/ 709083 h 1026583"/>
              <a:gd name="connsiteX20" fmla="*/ 1238250 w 1481667"/>
              <a:gd name="connsiteY20" fmla="*/ 740833 h 1026583"/>
              <a:gd name="connsiteX21" fmla="*/ 1164167 w 1481667"/>
              <a:gd name="connsiteY21" fmla="*/ 762000 h 1026583"/>
              <a:gd name="connsiteX22" fmla="*/ 1037167 w 1481667"/>
              <a:gd name="connsiteY22" fmla="*/ 836083 h 1026583"/>
              <a:gd name="connsiteX23" fmla="*/ 994833 w 1481667"/>
              <a:gd name="connsiteY23" fmla="*/ 867833 h 1026583"/>
              <a:gd name="connsiteX24" fmla="*/ 941917 w 1481667"/>
              <a:gd name="connsiteY24" fmla="*/ 889000 h 1026583"/>
              <a:gd name="connsiteX25" fmla="*/ 878417 w 1481667"/>
              <a:gd name="connsiteY25" fmla="*/ 920750 h 1026583"/>
              <a:gd name="connsiteX26" fmla="*/ 804333 w 1481667"/>
              <a:gd name="connsiteY26" fmla="*/ 931333 h 1026583"/>
              <a:gd name="connsiteX27" fmla="*/ 730250 w 1481667"/>
              <a:gd name="connsiteY27" fmla="*/ 952500 h 1026583"/>
              <a:gd name="connsiteX28" fmla="*/ 571500 w 1481667"/>
              <a:gd name="connsiteY28" fmla="*/ 1005416 h 1026583"/>
              <a:gd name="connsiteX29" fmla="*/ 518583 w 1481667"/>
              <a:gd name="connsiteY29" fmla="*/ 1016000 h 1026583"/>
              <a:gd name="connsiteX30" fmla="*/ 359833 w 1481667"/>
              <a:gd name="connsiteY30" fmla="*/ 1026583 h 1026583"/>
              <a:gd name="connsiteX31" fmla="*/ 264583 w 1481667"/>
              <a:gd name="connsiteY31" fmla="*/ 1005416 h 1026583"/>
              <a:gd name="connsiteX32" fmla="*/ 201083 w 1481667"/>
              <a:gd name="connsiteY32" fmla="*/ 920750 h 1026583"/>
              <a:gd name="connsiteX33" fmla="*/ 179917 w 1481667"/>
              <a:gd name="connsiteY33" fmla="*/ 889000 h 1026583"/>
              <a:gd name="connsiteX34" fmla="*/ 169333 w 1481667"/>
              <a:gd name="connsiteY34" fmla="*/ 846666 h 1026583"/>
              <a:gd name="connsiteX35" fmla="*/ 148167 w 1481667"/>
              <a:gd name="connsiteY35" fmla="*/ 804333 h 1026583"/>
              <a:gd name="connsiteX36" fmla="*/ 127000 w 1481667"/>
              <a:gd name="connsiteY36" fmla="*/ 719666 h 1026583"/>
              <a:gd name="connsiteX37" fmla="*/ 116417 w 1481667"/>
              <a:gd name="connsiteY37" fmla="*/ 677333 h 1026583"/>
              <a:gd name="connsiteX38" fmla="*/ 105833 w 1481667"/>
              <a:gd name="connsiteY38" fmla="*/ 635000 h 1026583"/>
              <a:gd name="connsiteX39" fmla="*/ 116417 w 1481667"/>
              <a:gd name="connsiteY39" fmla="*/ 465666 h 1026583"/>
              <a:gd name="connsiteX40" fmla="*/ 127000 w 1481667"/>
              <a:gd name="connsiteY40" fmla="*/ 433916 h 1026583"/>
              <a:gd name="connsiteX41" fmla="*/ 158750 w 1481667"/>
              <a:gd name="connsiteY41" fmla="*/ 402166 h 1026583"/>
              <a:gd name="connsiteX42" fmla="*/ 116417 w 1481667"/>
              <a:gd name="connsiteY42" fmla="*/ 306916 h 1026583"/>
              <a:gd name="connsiteX43" fmla="*/ 95250 w 1481667"/>
              <a:gd name="connsiteY43" fmla="*/ 243416 h 1026583"/>
              <a:gd name="connsiteX44" fmla="*/ 84667 w 1481667"/>
              <a:gd name="connsiteY44" fmla="*/ 211666 h 1026583"/>
              <a:gd name="connsiteX45" fmla="*/ 74083 w 1481667"/>
              <a:gd name="connsiteY45" fmla="*/ 201083 h 102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81667" h="1026583">
                <a:moveTo>
                  <a:pt x="0" y="306916"/>
                </a:moveTo>
                <a:cubicBezTo>
                  <a:pt x="7056" y="282222"/>
                  <a:pt x="5123" y="252888"/>
                  <a:pt x="21167" y="232833"/>
                </a:cubicBezTo>
                <a:cubicBezTo>
                  <a:pt x="35951" y="214354"/>
                  <a:pt x="62822" y="210185"/>
                  <a:pt x="84667" y="201083"/>
                </a:cubicBezTo>
                <a:cubicBezTo>
                  <a:pt x="141525" y="177392"/>
                  <a:pt x="192030" y="170017"/>
                  <a:pt x="254000" y="158750"/>
                </a:cubicBezTo>
                <a:cubicBezTo>
                  <a:pt x="296225" y="151073"/>
                  <a:pt x="338114" y="139212"/>
                  <a:pt x="381000" y="137583"/>
                </a:cubicBezTo>
                <a:cubicBezTo>
                  <a:pt x="617217" y="128613"/>
                  <a:pt x="853722" y="130528"/>
                  <a:pt x="1090083" y="127000"/>
                </a:cubicBezTo>
                <a:cubicBezTo>
                  <a:pt x="1153760" y="105773"/>
                  <a:pt x="1090160" y="132233"/>
                  <a:pt x="1153583" y="84666"/>
                </a:cubicBezTo>
                <a:cubicBezTo>
                  <a:pt x="1170039" y="72324"/>
                  <a:pt x="1188518" y="62906"/>
                  <a:pt x="1206500" y="52916"/>
                </a:cubicBezTo>
                <a:cubicBezTo>
                  <a:pt x="1220291" y="45254"/>
                  <a:pt x="1233866" y="36739"/>
                  <a:pt x="1248833" y="31750"/>
                </a:cubicBezTo>
                <a:cubicBezTo>
                  <a:pt x="1276431" y="22551"/>
                  <a:pt x="1305902" y="19782"/>
                  <a:pt x="1333500" y="10583"/>
                </a:cubicBezTo>
                <a:lnTo>
                  <a:pt x="1365250" y="0"/>
                </a:lnTo>
                <a:cubicBezTo>
                  <a:pt x="1389944" y="7055"/>
                  <a:pt x="1416882" y="8694"/>
                  <a:pt x="1439333" y="21166"/>
                </a:cubicBezTo>
                <a:cubicBezTo>
                  <a:pt x="1450452" y="27343"/>
                  <a:pt x="1455490" y="41225"/>
                  <a:pt x="1460500" y="52916"/>
                </a:cubicBezTo>
                <a:cubicBezTo>
                  <a:pt x="1466230" y="66286"/>
                  <a:pt x="1467087" y="81264"/>
                  <a:pt x="1471083" y="95250"/>
                </a:cubicBezTo>
                <a:cubicBezTo>
                  <a:pt x="1474148" y="105977"/>
                  <a:pt x="1478139" y="116417"/>
                  <a:pt x="1481667" y="127000"/>
                </a:cubicBezTo>
                <a:cubicBezTo>
                  <a:pt x="1474611" y="208139"/>
                  <a:pt x="1473890" y="290079"/>
                  <a:pt x="1460500" y="370416"/>
                </a:cubicBezTo>
                <a:cubicBezTo>
                  <a:pt x="1457711" y="387152"/>
                  <a:pt x="1407045" y="490142"/>
                  <a:pt x="1397000" y="508000"/>
                </a:cubicBezTo>
                <a:cubicBezTo>
                  <a:pt x="1376830" y="543857"/>
                  <a:pt x="1355304" y="578946"/>
                  <a:pt x="1333500" y="613833"/>
                </a:cubicBezTo>
                <a:cubicBezTo>
                  <a:pt x="1320017" y="635405"/>
                  <a:pt x="1309155" y="659345"/>
                  <a:pt x="1291167" y="677333"/>
                </a:cubicBezTo>
                <a:cubicBezTo>
                  <a:pt x="1280584" y="687916"/>
                  <a:pt x="1268999" y="697585"/>
                  <a:pt x="1259417" y="709083"/>
                </a:cubicBezTo>
                <a:cubicBezTo>
                  <a:pt x="1251274" y="718854"/>
                  <a:pt x="1248182" y="732887"/>
                  <a:pt x="1238250" y="740833"/>
                </a:cubicBezTo>
                <a:cubicBezTo>
                  <a:pt x="1231351" y="746352"/>
                  <a:pt x="1166930" y="761309"/>
                  <a:pt x="1164167" y="762000"/>
                </a:cubicBezTo>
                <a:cubicBezTo>
                  <a:pt x="1121834" y="786694"/>
                  <a:pt x="1076375" y="806678"/>
                  <a:pt x="1037167" y="836083"/>
                </a:cubicBezTo>
                <a:cubicBezTo>
                  <a:pt x="1023056" y="846666"/>
                  <a:pt x="1010252" y="859267"/>
                  <a:pt x="994833" y="867833"/>
                </a:cubicBezTo>
                <a:cubicBezTo>
                  <a:pt x="978226" y="877059"/>
                  <a:pt x="959212" y="881139"/>
                  <a:pt x="941917" y="889000"/>
                </a:cubicBezTo>
                <a:cubicBezTo>
                  <a:pt x="920373" y="898793"/>
                  <a:pt x="901036" y="913791"/>
                  <a:pt x="878417" y="920750"/>
                </a:cubicBezTo>
                <a:cubicBezTo>
                  <a:pt x="854575" y="928086"/>
                  <a:pt x="829028" y="927805"/>
                  <a:pt x="804333" y="931333"/>
                </a:cubicBezTo>
                <a:cubicBezTo>
                  <a:pt x="779639" y="938389"/>
                  <a:pt x="754615" y="944378"/>
                  <a:pt x="730250" y="952500"/>
                </a:cubicBezTo>
                <a:cubicBezTo>
                  <a:pt x="619012" y="989580"/>
                  <a:pt x="676715" y="979112"/>
                  <a:pt x="571500" y="1005416"/>
                </a:cubicBezTo>
                <a:cubicBezTo>
                  <a:pt x="554049" y="1009779"/>
                  <a:pt x="536482" y="1014210"/>
                  <a:pt x="518583" y="1016000"/>
                </a:cubicBezTo>
                <a:cubicBezTo>
                  <a:pt x="465812" y="1021277"/>
                  <a:pt x="412750" y="1023055"/>
                  <a:pt x="359833" y="1026583"/>
                </a:cubicBezTo>
                <a:cubicBezTo>
                  <a:pt x="328083" y="1019527"/>
                  <a:pt x="294940" y="1017092"/>
                  <a:pt x="264583" y="1005416"/>
                </a:cubicBezTo>
                <a:cubicBezTo>
                  <a:pt x="212100" y="985230"/>
                  <a:pt x="223364" y="965312"/>
                  <a:pt x="201083" y="920750"/>
                </a:cubicBezTo>
                <a:cubicBezTo>
                  <a:pt x="195395" y="909373"/>
                  <a:pt x="186972" y="899583"/>
                  <a:pt x="179917" y="889000"/>
                </a:cubicBezTo>
                <a:cubicBezTo>
                  <a:pt x="176389" y="874889"/>
                  <a:pt x="174440" y="860286"/>
                  <a:pt x="169333" y="846666"/>
                </a:cubicBezTo>
                <a:cubicBezTo>
                  <a:pt x="163794" y="831894"/>
                  <a:pt x="153156" y="819300"/>
                  <a:pt x="148167" y="804333"/>
                </a:cubicBezTo>
                <a:cubicBezTo>
                  <a:pt x="138968" y="776735"/>
                  <a:pt x="134056" y="747888"/>
                  <a:pt x="127000" y="719666"/>
                </a:cubicBezTo>
                <a:lnTo>
                  <a:pt x="116417" y="677333"/>
                </a:lnTo>
                <a:lnTo>
                  <a:pt x="105833" y="635000"/>
                </a:lnTo>
                <a:cubicBezTo>
                  <a:pt x="109361" y="578555"/>
                  <a:pt x="110496" y="521910"/>
                  <a:pt x="116417" y="465666"/>
                </a:cubicBezTo>
                <a:cubicBezTo>
                  <a:pt x="117585" y="454572"/>
                  <a:pt x="120812" y="443198"/>
                  <a:pt x="127000" y="433916"/>
                </a:cubicBezTo>
                <a:cubicBezTo>
                  <a:pt x="135302" y="421463"/>
                  <a:pt x="148167" y="412749"/>
                  <a:pt x="158750" y="402166"/>
                </a:cubicBezTo>
                <a:cubicBezTo>
                  <a:pt x="132893" y="247019"/>
                  <a:pt x="172278" y="407465"/>
                  <a:pt x="116417" y="306916"/>
                </a:cubicBezTo>
                <a:cubicBezTo>
                  <a:pt x="105581" y="287412"/>
                  <a:pt x="102306" y="264583"/>
                  <a:pt x="95250" y="243416"/>
                </a:cubicBezTo>
                <a:cubicBezTo>
                  <a:pt x="91722" y="232833"/>
                  <a:pt x="92556" y="219554"/>
                  <a:pt x="84667" y="211666"/>
                </a:cubicBezTo>
                <a:lnTo>
                  <a:pt x="74083" y="201083"/>
                </a:ln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08750" y="4360863"/>
            <a:ext cx="14160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9600"/>
              <a:t>守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828800" y="137852"/>
            <a:ext cx="18573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9600">
                <a:latin typeface="华文楷体" charset="-122"/>
                <a:ea typeface="华文楷体" charset="-122"/>
              </a:rPr>
              <a:t>讨</a:t>
            </a:r>
            <a:endParaRPr lang="en-US" altLang="zh-CN" sz="9600" dirty="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9600" dirty="0" err="1">
                <a:latin typeface="华文楷体" charset="-122"/>
                <a:ea typeface="华文楷体" charset="-122"/>
              </a:rPr>
              <a:t>tǎo</a:t>
            </a:r>
            <a:endParaRPr lang="en-US" altLang="zh-CN" sz="9600" dirty="0">
              <a:latin typeface="华文楷体" charset="-122"/>
              <a:ea typeface="华文楷体" charset="-122"/>
            </a:endParaRPr>
          </a:p>
        </p:txBody>
      </p:sp>
      <p:pic>
        <p:nvPicPr>
          <p:cNvPr id="10" name="Picture 9" descr="ssd1:Users:yingfeng:Desktop:Unknow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17143" r="36243" b="63657"/>
          <a:stretch>
            <a:fillRect/>
          </a:stretch>
        </p:blipFill>
        <p:spPr bwMode="auto">
          <a:xfrm>
            <a:off x="5202182" y="4641850"/>
            <a:ext cx="10461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sd1:Users:yingfeng:Desktop:Unknow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17714" r="70555" b="60936"/>
          <a:stretch>
            <a:fillRect/>
          </a:stretch>
        </p:blipFill>
        <p:spPr bwMode="auto">
          <a:xfrm>
            <a:off x="212987" y="979488"/>
            <a:ext cx="137318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5"/>
          <p:cNvSpPr txBox="1">
            <a:spLocks noChangeArrowheads="1"/>
          </p:cNvSpPr>
          <p:nvPr/>
        </p:nvSpPr>
        <p:spPr bwMode="auto">
          <a:xfrm>
            <a:off x="844550" y="471488"/>
            <a:ext cx="18589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9600">
                <a:latin typeface="华文楷体" charset="-122"/>
                <a:ea typeface="华文楷体" charset="-122"/>
              </a:rPr>
              <a:t>讨</a:t>
            </a:r>
            <a:endParaRPr lang="en-US" altLang="zh-CN" sz="960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9600">
                <a:latin typeface="华文楷体" charset="-122"/>
                <a:ea typeface="华文楷体" charset="-122"/>
              </a:rPr>
              <a:t>tǎo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9600">
              <a:latin typeface="华文楷体" charset="-122"/>
              <a:ea typeface="华文楷体" charset="-122"/>
            </a:endParaRPr>
          </a:p>
        </p:txBody>
      </p:sp>
      <p:pic>
        <p:nvPicPr>
          <p:cNvPr id="3584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303463"/>
            <a:ext cx="17811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2" r="17528"/>
          <a:stretch>
            <a:fillRect/>
          </a:stretch>
        </p:blipFill>
        <p:spPr bwMode="auto">
          <a:xfrm>
            <a:off x="7023100" y="2462213"/>
            <a:ext cx="12541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1"/>
          <p:cNvSpPr txBox="1">
            <a:spLocks noChangeArrowheads="1"/>
          </p:cNvSpPr>
          <p:nvPr/>
        </p:nvSpPr>
        <p:spPr bwMode="auto">
          <a:xfrm>
            <a:off x="6962775" y="615950"/>
            <a:ext cx="13144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8800"/>
              <a:t>寸</a:t>
            </a:r>
          </a:p>
        </p:txBody>
      </p:sp>
      <p:pic>
        <p:nvPicPr>
          <p:cNvPr id="6" name="Picture 5" descr="ssd1:Users:yingfeng:Desktop:Unknow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17714" r="70555" b="60936"/>
          <a:stretch>
            <a:fillRect/>
          </a:stretch>
        </p:blipFill>
        <p:spPr bwMode="auto">
          <a:xfrm>
            <a:off x="952500" y="3541713"/>
            <a:ext cx="13731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3"/>
          <p:cNvSpPr txBox="1">
            <a:spLocks noChangeArrowheads="1"/>
          </p:cNvSpPr>
          <p:nvPr/>
        </p:nvSpPr>
        <p:spPr bwMode="auto">
          <a:xfrm>
            <a:off x="436563" y="231775"/>
            <a:ext cx="19970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9600">
                <a:latin typeface="华文楷体" charset="-122"/>
                <a:ea typeface="华文楷体" charset="-122"/>
              </a:rPr>
              <a:t>坐</a:t>
            </a:r>
            <a:endParaRPr lang="en-US" altLang="zh-CN" sz="960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zh-CN" sz="9600">
                <a:latin typeface="华文楷体" charset="-122"/>
                <a:ea typeface="华文楷体" charset="-122"/>
              </a:rPr>
              <a:t>zuò </a:t>
            </a:r>
            <a:endParaRPr lang="en-US" altLang="zh-CN" sz="9600">
              <a:latin typeface="华文楷体" charset="-122"/>
              <a:ea typeface="华文楷体" charset="-122"/>
            </a:endParaRPr>
          </a:p>
        </p:txBody>
      </p:sp>
      <p:pic>
        <p:nvPicPr>
          <p:cNvPr id="6758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t="10687" r="58371" b="20686"/>
          <a:stretch>
            <a:fillRect/>
          </a:stretch>
        </p:blipFill>
        <p:spPr bwMode="auto">
          <a:xfrm>
            <a:off x="3175000" y="1854200"/>
            <a:ext cx="3790950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6242050" y="355600"/>
            <a:ext cx="19970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9600">
                <a:latin typeface="华文楷体" charset="-122"/>
                <a:ea typeface="华文楷体" charset="-122"/>
              </a:rPr>
              <a:t>走</a:t>
            </a:r>
            <a:endParaRPr lang="en-US" altLang="zh-CN" sz="960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9600">
                <a:latin typeface="华文楷体" charset="-122"/>
                <a:ea typeface="华文楷体" charset="-122"/>
              </a:rPr>
              <a:t>zǒu</a:t>
            </a:r>
          </a:p>
        </p:txBody>
      </p:sp>
      <p:pic>
        <p:nvPicPr>
          <p:cNvPr id="6861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66"/>
          <a:stretch>
            <a:fillRect/>
          </a:stretch>
        </p:blipFill>
        <p:spPr bwMode="auto">
          <a:xfrm flipH="1">
            <a:off x="2871788" y="1916113"/>
            <a:ext cx="2652712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3"/>
          <p:cNvSpPr txBox="1">
            <a:spLocks noChangeArrowheads="1"/>
          </p:cNvSpPr>
          <p:nvPr/>
        </p:nvSpPr>
        <p:spPr bwMode="auto">
          <a:xfrm>
            <a:off x="5972175" y="1131888"/>
            <a:ext cx="14160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latin typeface="华文楷体" charset="-122"/>
                <a:ea typeface="华文楷体" charset="-122"/>
              </a:rPr>
              <a:t>古</a:t>
            </a:r>
            <a:endParaRPr lang="en-US" altLang="zh-CN" sz="960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9600">
                <a:latin typeface="华文楷体" charset="-122"/>
                <a:ea typeface="华文楷体" charset="-122"/>
              </a:rPr>
              <a:t>gǔ</a:t>
            </a:r>
          </a:p>
        </p:txBody>
      </p:sp>
      <p:pic>
        <p:nvPicPr>
          <p:cNvPr id="409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760413"/>
            <a:ext cx="13319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6-07-28 at 11.43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009900"/>
            <a:ext cx="234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15175" y="4811713"/>
            <a:ext cx="1416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latin typeface="华文仿宋" charset="-122"/>
                <a:ea typeface="华文仿宋" charset="-122"/>
              </a:rPr>
              <a:t>做</a:t>
            </a:r>
            <a:endParaRPr lang="zh-CN" altLang="en-US" sz="9600">
              <a:latin typeface="华文仿宋" charset="-122"/>
              <a:ea typeface="华文仿宋" charset="-122"/>
            </a:endParaRPr>
          </a:p>
        </p:txBody>
      </p:sp>
      <p:pic>
        <p:nvPicPr>
          <p:cNvPr id="6" name="Picture 5" descr="ssd1:Users:yingfeng:Desktop:Unknow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17143" r="36243" b="63657"/>
          <a:stretch>
            <a:fillRect/>
          </a:stretch>
        </p:blipFill>
        <p:spPr bwMode="auto">
          <a:xfrm>
            <a:off x="6069013" y="125413"/>
            <a:ext cx="10461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5753100" y="1966913"/>
            <a:ext cx="26924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9600">
                <a:latin typeface="华文楷体" charset="-122"/>
                <a:ea typeface="华文楷体" charset="-122"/>
              </a:rPr>
              <a:t>董</a:t>
            </a:r>
            <a:endParaRPr lang="en-US" altLang="zh-CN" sz="960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9600">
                <a:latin typeface="华文楷体" charset="-122"/>
                <a:ea typeface="华文楷体" charset="-122"/>
              </a:rPr>
              <a:t>dǒng </a:t>
            </a:r>
          </a:p>
        </p:txBody>
      </p:sp>
      <p:pic>
        <p:nvPicPr>
          <p:cNvPr id="419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016000"/>
            <a:ext cx="18161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513013"/>
            <a:ext cx="34925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sd1:Users:yingfeng:Desktop:Unknow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17143" r="36243" b="63657"/>
          <a:stretch>
            <a:fillRect/>
          </a:stretch>
        </p:blipFill>
        <p:spPr bwMode="auto">
          <a:xfrm>
            <a:off x="6069013" y="1016000"/>
            <a:ext cx="10461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3"/>
          <p:cNvSpPr txBox="1">
            <a:spLocks noChangeArrowheads="1"/>
          </p:cNvSpPr>
          <p:nvPr/>
        </p:nvSpPr>
        <p:spPr bwMode="auto">
          <a:xfrm>
            <a:off x="439738" y="231775"/>
            <a:ext cx="17399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latin typeface="华文楷体" charset="-122"/>
                <a:ea typeface="华文楷体" charset="-122"/>
              </a:rPr>
              <a:t>带</a:t>
            </a:r>
            <a:endParaRPr lang="en-US" altLang="zh-CN" sz="960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9600">
                <a:latin typeface="华文楷体" charset="-122"/>
                <a:ea typeface="华文楷体" charset="-122"/>
              </a:rPr>
              <a:t>dài </a:t>
            </a:r>
            <a:endParaRPr lang="en-US" altLang="zh-CN" sz="9600">
              <a:latin typeface="华文楷体" charset="-122"/>
              <a:ea typeface="华文楷体" charset="-122"/>
            </a:endParaRPr>
          </a:p>
        </p:txBody>
      </p:sp>
      <p:pic>
        <p:nvPicPr>
          <p:cNvPr id="3994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1"/>
          <a:stretch>
            <a:fillRect/>
          </a:stretch>
        </p:blipFill>
        <p:spPr bwMode="auto">
          <a:xfrm>
            <a:off x="4059238" y="2435225"/>
            <a:ext cx="32893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121025"/>
            <a:ext cx="232727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176338"/>
            <a:ext cx="27178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sd1:Users:yingfeng:Desktop:Unknow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60001" r="73116" b="19066"/>
          <a:stretch>
            <a:fillRect/>
          </a:stretch>
        </p:blipFill>
        <p:spPr bwMode="auto">
          <a:xfrm>
            <a:off x="550863" y="3194050"/>
            <a:ext cx="13731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t="10748" r="9036" b="10439"/>
          <a:stretch>
            <a:fillRect/>
          </a:stretch>
        </p:blipFill>
        <p:spPr bwMode="auto">
          <a:xfrm>
            <a:off x="1778000" y="1936750"/>
            <a:ext cx="15986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397000"/>
            <a:ext cx="138747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063625"/>
            <a:ext cx="14398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6099175" y="1703388"/>
            <a:ext cx="24320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latin typeface="华文楷体" charset="-122"/>
                <a:ea typeface="华文楷体" charset="-122"/>
              </a:rPr>
              <a:t>慢</a:t>
            </a:r>
            <a:endParaRPr lang="en-US" altLang="zh-CN" sz="960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9600">
                <a:latin typeface="华文楷体" charset="-122"/>
                <a:ea typeface="华文楷体" charset="-122"/>
              </a:rPr>
              <a:t>màn</a:t>
            </a:r>
            <a:endParaRPr lang="en-US" altLang="zh-CN" sz="9600">
              <a:latin typeface="华文楷体" charset="-122"/>
              <a:ea typeface="华文楷体" charset="-122"/>
            </a:endParaRPr>
          </a:p>
        </p:txBody>
      </p:sp>
      <p:pic>
        <p:nvPicPr>
          <p:cNvPr id="40966" name="Picture 12" descr="Screen Shot 2016-07-27 at 6.48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2" b="8612"/>
          <a:stretch>
            <a:fillRect/>
          </a:stretch>
        </p:blipFill>
        <p:spPr bwMode="auto">
          <a:xfrm>
            <a:off x="1778000" y="3365500"/>
            <a:ext cx="198755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sd1:Users:yingfeng:Desktop:Unknown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2" t="75137" r="25636" b="2458"/>
          <a:stretch>
            <a:fillRect/>
          </a:stretch>
        </p:blipFill>
        <p:spPr bwMode="auto">
          <a:xfrm>
            <a:off x="6375400" y="754063"/>
            <a:ext cx="946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403873" y="2862263"/>
            <a:ext cx="2865438" cy="709612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11500">
                <a:latin typeface="华文楷体" charset="-122"/>
                <a:ea typeface="华文楷体" charset="-122"/>
              </a:rPr>
              <a:t>口</a:t>
            </a:r>
          </a:p>
        </p:txBody>
      </p:sp>
      <p:pic>
        <p:nvPicPr>
          <p:cNvPr id="4608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05" y="1798638"/>
            <a:ext cx="33655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498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002060"/>
                </a:solidFill>
                <a:latin typeface="华文仿宋" charset="-122"/>
                <a:ea typeface="华文仿宋" charset="-122"/>
              </a:rPr>
              <a:t>Step A: </a:t>
            </a:r>
          </a:p>
          <a:p>
            <a:pPr algn="ctr" fontAlgn="auto">
              <a:spcAft>
                <a:spcPts val="0"/>
              </a:spcAft>
            </a:pPr>
            <a:r>
              <a:rPr lang="en-US" altLang="zh-CN" sz="2400" dirty="0" smtClean="0">
                <a:latin typeface="华文仿宋" charset="-122"/>
                <a:ea typeface="华文仿宋" charset="-122"/>
              </a:rPr>
              <a:t>Look at the picture and see if you can recognize the radical or character.</a:t>
            </a:r>
            <a:endParaRPr lang="zh-CN" altLang="en-US" sz="2400" dirty="0">
              <a:latin typeface="华文仿宋" charset="-122"/>
              <a:ea typeface="华文仿宋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5"/>
          <p:cNvSpPr txBox="1">
            <a:spLocks noChangeArrowheads="1"/>
          </p:cNvSpPr>
          <p:nvPr/>
        </p:nvSpPr>
        <p:spPr bwMode="auto">
          <a:xfrm>
            <a:off x="769938" y="2122488"/>
            <a:ext cx="14287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9600">
                <a:latin typeface="华文楷体" charset="-122"/>
                <a:ea typeface="华文楷体" charset="-122"/>
              </a:rPr>
              <a:t>路</a:t>
            </a:r>
            <a:endParaRPr lang="en-US" altLang="zh-CN" sz="960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zh-CN" sz="9600">
                <a:latin typeface="华文楷体" charset="-122"/>
                <a:ea typeface="华文楷体" charset="-122"/>
              </a:rPr>
              <a:t>lù</a:t>
            </a:r>
            <a:endParaRPr lang="en-US" altLang="zh-CN" sz="9600">
              <a:latin typeface="华文楷体" charset="-122"/>
              <a:ea typeface="华文楷体" charset="-122"/>
            </a:endParaRPr>
          </a:p>
        </p:txBody>
      </p:sp>
      <p:pic>
        <p:nvPicPr>
          <p:cNvPr id="45058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21301" r="63940" b="21597"/>
          <a:stretch>
            <a:fillRect/>
          </a:stretch>
        </p:blipFill>
        <p:spPr bwMode="auto">
          <a:xfrm flipH="1">
            <a:off x="5483225" y="2476500"/>
            <a:ext cx="10048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1852613"/>
            <a:ext cx="1798637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754438"/>
            <a:ext cx="202565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sd1:Users:yingfeng:Desktop:Unknow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17714" r="70555" b="60936"/>
          <a:stretch>
            <a:fillRect/>
          </a:stretch>
        </p:blipFill>
        <p:spPr bwMode="auto">
          <a:xfrm>
            <a:off x="825500" y="1020763"/>
            <a:ext cx="13731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3"/>
          <p:cNvSpPr txBox="1">
            <a:spLocks noChangeArrowheads="1"/>
          </p:cNvSpPr>
          <p:nvPr/>
        </p:nvSpPr>
        <p:spPr bwMode="auto">
          <a:xfrm>
            <a:off x="815975" y="506413"/>
            <a:ext cx="177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latin typeface="华文楷体" charset="-122"/>
                <a:ea typeface="华文楷体" charset="-122"/>
              </a:rPr>
              <a:t>麻</a:t>
            </a:r>
            <a:endParaRPr lang="en-US" altLang="zh-CN" sz="960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9600">
                <a:latin typeface="华文楷体" charset="-122"/>
                <a:ea typeface="华文楷体" charset="-122"/>
              </a:rPr>
              <a:t>má </a:t>
            </a:r>
            <a:endParaRPr lang="en-US" altLang="zh-CN" sz="9600">
              <a:latin typeface="华文楷体" charset="-122"/>
              <a:ea typeface="华文楷体" charset="-122"/>
            </a:endParaRPr>
          </a:p>
        </p:txBody>
      </p:sp>
      <p:pic>
        <p:nvPicPr>
          <p:cNvPr id="3" name="Picture 2" descr="Screen Shot 2016-07-28 at 9.09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41288"/>
            <a:ext cx="3128962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7338" y="5918200"/>
            <a:ext cx="8218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zh-CN" sz="4000"/>
              <a:t>a general term for hemp, flax, jute, etc</a:t>
            </a:r>
            <a:endParaRPr lang="en-US" altLang="zh-CN" sz="4000"/>
          </a:p>
        </p:txBody>
      </p:sp>
      <p:pic>
        <p:nvPicPr>
          <p:cNvPr id="8" name="Picture 7" descr="Screen Shot 2016-07-28 at 9.11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762250"/>
            <a:ext cx="20447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sd1:Users:yingfeng:Desktop:Unknown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8" t="72807" r="7745" b="751"/>
          <a:stretch>
            <a:fillRect/>
          </a:stretch>
        </p:blipFill>
        <p:spPr bwMode="auto">
          <a:xfrm>
            <a:off x="815975" y="3309938"/>
            <a:ext cx="146843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5"/>
          <p:cNvSpPr txBox="1">
            <a:spLocks noChangeArrowheads="1"/>
          </p:cNvSpPr>
          <p:nvPr/>
        </p:nvSpPr>
        <p:spPr bwMode="auto">
          <a:xfrm>
            <a:off x="6242050" y="355600"/>
            <a:ext cx="18827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9600">
                <a:latin typeface="华文楷体" charset="-122"/>
                <a:ea typeface="华文楷体" charset="-122"/>
              </a:rPr>
              <a:t>烦</a:t>
            </a:r>
            <a:endParaRPr lang="en-US" altLang="zh-CN" sz="960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zh-CN" sz="9600">
                <a:latin typeface="华文楷体" charset="-122"/>
                <a:ea typeface="华文楷体" charset="-122"/>
              </a:rPr>
              <a:t>fán </a:t>
            </a:r>
            <a:endParaRPr lang="en-US" altLang="zh-CN" sz="9600">
              <a:latin typeface="华文楷体" charset="-122"/>
              <a:ea typeface="华文楷体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512763"/>
            <a:ext cx="24003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6-07-28 at 9.42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976438"/>
            <a:ext cx="1651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3"/>
          <p:cNvSpPr txBox="1">
            <a:spLocks noChangeArrowheads="1"/>
          </p:cNvSpPr>
          <p:nvPr/>
        </p:nvSpPr>
        <p:spPr bwMode="auto">
          <a:xfrm>
            <a:off x="436563" y="231775"/>
            <a:ext cx="14160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latin typeface="华文楷体" charset="-122"/>
                <a:ea typeface="华文楷体" charset="-122"/>
              </a:rPr>
              <a:t>骑</a:t>
            </a:r>
            <a:endParaRPr lang="en-US" altLang="zh-CN" sz="960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9600">
                <a:latin typeface="华文楷体" charset="-122"/>
                <a:ea typeface="华文楷体" charset="-122"/>
              </a:rPr>
              <a:t>qí </a:t>
            </a:r>
            <a:endParaRPr lang="en-US" altLang="zh-CN" sz="9600">
              <a:latin typeface="华文楷体" charset="-122"/>
              <a:ea typeface="华文楷体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2898775"/>
            <a:ext cx="26050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0" r="22803"/>
          <a:stretch>
            <a:fillRect/>
          </a:stretch>
        </p:blipFill>
        <p:spPr bwMode="auto">
          <a:xfrm>
            <a:off x="3757613" y="706438"/>
            <a:ext cx="17684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6-07-28 at 9.47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639763"/>
            <a:ext cx="19812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sd1:Users:yingfeng:Desktop:Unknow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17714" r="70555" b="60936"/>
          <a:stretch>
            <a:fillRect/>
          </a:stretch>
        </p:blipFill>
        <p:spPr bwMode="auto">
          <a:xfrm>
            <a:off x="479425" y="3278188"/>
            <a:ext cx="13731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5"/>
          <p:cNvSpPr txBox="1">
            <a:spLocks noChangeArrowheads="1"/>
          </p:cNvSpPr>
          <p:nvPr/>
        </p:nvSpPr>
        <p:spPr bwMode="auto">
          <a:xfrm>
            <a:off x="6242050" y="355600"/>
            <a:ext cx="18224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9600">
                <a:latin typeface="华文楷体" charset="-122"/>
                <a:ea typeface="华文楷体" charset="-122"/>
              </a:rPr>
              <a:t>论</a:t>
            </a:r>
            <a:endParaRPr lang="en-US" altLang="zh-CN" sz="960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zh-CN" sz="9600">
                <a:latin typeface="华文楷体" charset="-122"/>
                <a:ea typeface="华文楷体" charset="-122"/>
              </a:rPr>
              <a:t>lùn</a:t>
            </a:r>
            <a:endParaRPr lang="en-US" altLang="zh-CN" sz="9600">
              <a:latin typeface="华文楷体" charset="-122"/>
              <a:ea typeface="华文楷体" charset="-122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762125"/>
            <a:ext cx="135413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6-07-28 at 9.49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660400"/>
            <a:ext cx="1674812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2890838"/>
            <a:ext cx="1366837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sd1:Users:yingfeng:Desktop:Unknow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17714" r="70555" b="60936"/>
          <a:stretch>
            <a:fillRect/>
          </a:stretch>
        </p:blipFill>
        <p:spPr bwMode="auto">
          <a:xfrm>
            <a:off x="6242050" y="3429000"/>
            <a:ext cx="13731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748117" y="1769951"/>
            <a:ext cx="5922085" cy="3770237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 smtClean="0">
                <a:latin typeface="华文仿宋" charset="-122"/>
                <a:ea typeface="华文仿宋" charset="-122"/>
              </a:rPr>
              <a:t>Review </a:t>
            </a:r>
            <a:r>
              <a:rPr lang="en-US" altLang="zh-CN" sz="4400" dirty="0">
                <a:latin typeface="华文仿宋" charset="-122"/>
                <a:ea typeface="华文仿宋" charset="-122"/>
              </a:rPr>
              <a:t/>
            </a:r>
            <a:br>
              <a:rPr lang="en-US" altLang="zh-CN" sz="4400" dirty="0">
                <a:latin typeface="华文仿宋" charset="-122"/>
                <a:ea typeface="华文仿宋" charset="-122"/>
              </a:rPr>
            </a:br>
            <a:r>
              <a:rPr lang="en-US" altLang="en-US" sz="4400" dirty="0">
                <a:latin typeface="华文仿宋" charset="-122"/>
                <a:ea typeface="华文仿宋" charset="-122"/>
              </a:rPr>
              <a:t>复习</a:t>
            </a:r>
            <a:endParaRPr lang="zh-CN" altLang="en-US" sz="4400" dirty="0">
              <a:latin typeface="华文仿宋" charset="-122"/>
              <a:ea typeface="华文仿宋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8498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dirty="0" smtClean="0">
                <a:solidFill>
                  <a:srgbClr val="002060"/>
                </a:solidFill>
                <a:latin typeface="华文仿宋" charset="-122"/>
                <a:ea typeface="华文仿宋" charset="-122"/>
              </a:rPr>
              <a:t>Step C:</a:t>
            </a:r>
          </a:p>
          <a:p>
            <a:pPr fontAlgn="auto">
              <a:spcAft>
                <a:spcPts val="0"/>
              </a:spcAft>
            </a:pPr>
            <a:r>
              <a:rPr lang="en-US" altLang="zh-CN" sz="2400" dirty="0" smtClean="0">
                <a:latin typeface="华文仿宋" charset="-122"/>
                <a:ea typeface="华文仿宋" charset="-122"/>
              </a:rPr>
              <a:t>Please encode the different graphs to a character. </a:t>
            </a:r>
          </a:p>
          <a:p>
            <a:pPr fontAlgn="auto">
              <a:spcAft>
                <a:spcPts val="0"/>
              </a:spcAft>
            </a:pPr>
            <a:r>
              <a:rPr lang="en-US" altLang="zh-CN" sz="2400" dirty="0" smtClean="0">
                <a:latin typeface="华文仿宋" charset="-122"/>
                <a:ea typeface="华文仿宋" charset="-122"/>
              </a:rPr>
              <a:t>Pay additional attention to the configuration of the character.</a:t>
            </a:r>
            <a:endParaRPr lang="zh-CN" altLang="en-US" sz="2400" dirty="0">
              <a:latin typeface="华文仿宋" charset="-122"/>
              <a:ea typeface="华文仿宋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8" t="9447" r="30602" b="17802"/>
          <a:stretch>
            <a:fillRect/>
          </a:stretch>
        </p:blipFill>
        <p:spPr bwMode="auto">
          <a:xfrm>
            <a:off x="1268413" y="587375"/>
            <a:ext cx="8493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147763"/>
            <a:ext cx="10271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6556">
            <a:off x="350838" y="168275"/>
            <a:ext cx="9525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1925" y="101600"/>
            <a:ext cx="2298700" cy="219075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1925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38138"/>
            <a:ext cx="833437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2" r="17528"/>
          <a:stretch>
            <a:fillRect/>
          </a:stretch>
        </p:blipFill>
        <p:spPr bwMode="auto">
          <a:xfrm>
            <a:off x="4206875" y="473075"/>
            <a:ext cx="58737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813050" y="150813"/>
            <a:ext cx="2252663" cy="210343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1928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1096963"/>
            <a:ext cx="1055687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0" r="22803"/>
          <a:stretch>
            <a:fillRect/>
          </a:stretch>
        </p:blipFill>
        <p:spPr bwMode="auto">
          <a:xfrm>
            <a:off x="5849938" y="333375"/>
            <a:ext cx="7175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0" name="Picture 13" descr="Screen Shot 2016-07-28 at 9.47.2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150813"/>
            <a:ext cx="801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595938" y="150813"/>
            <a:ext cx="2351087" cy="2141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1932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638425"/>
            <a:ext cx="79533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3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3294063"/>
            <a:ext cx="16017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61925" y="2443163"/>
            <a:ext cx="2298700" cy="2120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193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21301" r="63940" b="21597"/>
          <a:stretch>
            <a:fillRect/>
          </a:stretch>
        </p:blipFill>
        <p:spPr bwMode="auto">
          <a:xfrm flipH="1">
            <a:off x="2944813" y="2892425"/>
            <a:ext cx="6048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6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2589213"/>
            <a:ext cx="10826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3695700"/>
            <a:ext cx="12192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813050" y="2443163"/>
            <a:ext cx="2346325" cy="21209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193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t="10748" r="9036" b="10439"/>
          <a:stretch>
            <a:fillRect/>
          </a:stretch>
        </p:blipFill>
        <p:spPr bwMode="auto">
          <a:xfrm>
            <a:off x="6567488" y="3162300"/>
            <a:ext cx="7794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0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2544763"/>
            <a:ext cx="5937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1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2595563"/>
            <a:ext cx="8715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2" name="Picture 12" descr="Screen Shot 2016-07-27 at 6.48.52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2" b="8612"/>
          <a:stretch>
            <a:fillRect/>
          </a:stretch>
        </p:blipFill>
        <p:spPr bwMode="auto">
          <a:xfrm>
            <a:off x="6567488" y="3776663"/>
            <a:ext cx="87153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595938" y="2443163"/>
            <a:ext cx="2470150" cy="223043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1944" name="Picture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846638"/>
            <a:ext cx="620713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5" name="Picture 28" descr="Screen Shot 2016-07-28 at 9.42.15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5592763"/>
            <a:ext cx="4270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161925" y="4846638"/>
            <a:ext cx="2198688" cy="1919287"/>
          </a:xfrm>
          <a:prstGeom prst="roundRect">
            <a:avLst/>
          </a:prstGeom>
          <a:solidFill>
            <a:srgbClr val="1ED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1947" name="Picture 30" descr="Screen Shot 2016-07-28 at 9.09.54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4757738"/>
            <a:ext cx="12731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8" name="Picture 31" descr="Screen Shot 2016-07-28 at 9.11.16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5618163"/>
            <a:ext cx="8318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2813050" y="4846638"/>
            <a:ext cx="2465388" cy="1981200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1950" name="Picture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1"/>
          <a:stretch>
            <a:fillRect/>
          </a:stretch>
        </p:blipFill>
        <p:spPr bwMode="auto">
          <a:xfrm flipV="1">
            <a:off x="5849938" y="5378450"/>
            <a:ext cx="184308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1" name="Picture 1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27775" y="574675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2" name="Picture 3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35688" y="4846638"/>
            <a:ext cx="130333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ounded Rectangle 36"/>
          <p:cNvSpPr/>
          <p:nvPr/>
        </p:nvSpPr>
        <p:spPr>
          <a:xfrm>
            <a:off x="5684838" y="4846638"/>
            <a:ext cx="2381250" cy="19812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8" grpId="0" animBg="1"/>
      <p:bldP spid="22" grpId="0" animBg="1"/>
      <p:bldP spid="27" grpId="0" animBg="1"/>
      <p:bldP spid="30" grpId="0" animBg="1"/>
      <p:bldP spid="33" grpId="0" animBg="1"/>
      <p:bldP spid="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748117" y="1769951"/>
            <a:ext cx="5922085" cy="3770237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 smtClean="0">
                <a:latin typeface="华文仿宋" charset="-122"/>
                <a:ea typeface="华文仿宋" charset="-122"/>
              </a:rPr>
              <a:t>Compositional Encoding </a:t>
            </a:r>
            <a:r>
              <a:rPr lang="en-US" altLang="zh-CN" sz="4400" dirty="0">
                <a:latin typeface="华文仿宋" charset="-122"/>
                <a:ea typeface="华文仿宋" charset="-122"/>
              </a:rPr>
              <a:t/>
            </a:r>
            <a:br>
              <a:rPr lang="en-US" altLang="zh-CN" sz="4400" dirty="0">
                <a:latin typeface="华文仿宋" charset="-122"/>
                <a:ea typeface="华文仿宋" charset="-122"/>
              </a:rPr>
            </a:br>
            <a:r>
              <a:rPr lang="en-US" altLang="en-US" sz="4400" dirty="0">
                <a:latin typeface="华文仿宋" charset="-122"/>
                <a:ea typeface="华文仿宋" charset="-122"/>
              </a:rPr>
              <a:t>复习</a:t>
            </a:r>
            <a:endParaRPr lang="zh-CN" altLang="en-US" sz="4400" dirty="0">
              <a:latin typeface="华文仿宋" charset="-122"/>
              <a:ea typeface="华文仿宋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8498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dirty="0" smtClean="0">
                <a:solidFill>
                  <a:srgbClr val="002060"/>
                </a:solidFill>
                <a:latin typeface="华文仿宋" charset="-122"/>
                <a:ea typeface="华文仿宋" charset="-122"/>
              </a:rPr>
              <a:t>Step D:</a:t>
            </a:r>
          </a:p>
          <a:p>
            <a:pPr fontAlgn="auto">
              <a:spcAft>
                <a:spcPts val="0"/>
              </a:spcAft>
            </a:pPr>
            <a:r>
              <a:rPr lang="en-US" altLang="zh-CN" sz="2400" dirty="0" smtClean="0">
                <a:latin typeface="华文仿宋" charset="-122"/>
                <a:ea typeface="华文仿宋" charset="-122"/>
              </a:rPr>
              <a:t>Combine and encode multiple pictures to words or phrases.</a:t>
            </a:r>
            <a:endParaRPr lang="zh-CN" altLang="en-US" sz="2400" dirty="0">
              <a:latin typeface="华文仿宋" charset="-122"/>
              <a:ea typeface="华文仿宋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49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738" y="150607"/>
            <a:ext cx="7687012" cy="117475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3600" b="1" dirty="0">
                <a:latin typeface="华文仿宋" charset="-122"/>
                <a:ea typeface="华文仿宋" charset="-122"/>
              </a:rPr>
              <a:t>骑马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676650"/>
            <a:ext cx="26050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0" r="22803"/>
          <a:stretch>
            <a:fillRect/>
          </a:stretch>
        </p:blipFill>
        <p:spPr bwMode="auto">
          <a:xfrm>
            <a:off x="522288" y="1484313"/>
            <a:ext cx="17684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6-07-28 at 9.47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417638"/>
            <a:ext cx="19812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0" r="22803"/>
          <a:stretch>
            <a:fillRect/>
          </a:stretch>
        </p:blipFill>
        <p:spPr bwMode="auto">
          <a:xfrm>
            <a:off x="6645275" y="1417638"/>
            <a:ext cx="17684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3600" b="1">
                <a:solidFill>
                  <a:schemeClr val="lt1"/>
                </a:solidFill>
                <a:latin typeface="华文仿宋" charset="-122"/>
                <a:ea typeface="华文仿宋" charset="-122"/>
                <a:cs typeface="+mn-cs"/>
              </a:rPr>
              <a:t>坐船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8" t="9447" r="30602" b="17802"/>
          <a:stretch>
            <a:fillRect/>
          </a:stretch>
        </p:blipFill>
        <p:spPr bwMode="auto">
          <a:xfrm>
            <a:off x="7032625" y="2157413"/>
            <a:ext cx="167322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660775"/>
            <a:ext cx="20256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6556">
            <a:off x="4967288" y="1868488"/>
            <a:ext cx="187801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t="10687" r="58371" b="20686"/>
          <a:stretch>
            <a:fillRect/>
          </a:stretch>
        </p:blipFill>
        <p:spPr bwMode="auto">
          <a:xfrm>
            <a:off x="1446903" y="2800873"/>
            <a:ext cx="2361884" cy="28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242508" y="2932449"/>
            <a:ext cx="2865438" cy="709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8800">
                <a:ea typeface="ＭＳ Ｐゴシック" charset="-128"/>
              </a:rPr>
              <a:t>讠</a:t>
            </a:r>
            <a:endParaRPr lang="zh-CN" altLang="en-US" sz="8800" dirty="0">
              <a:latin typeface="华文楷体" charset="-122"/>
              <a:ea typeface="华文楷体" charset="-122"/>
            </a:endParaRPr>
          </a:p>
        </p:txBody>
      </p:sp>
      <p:pic>
        <p:nvPicPr>
          <p:cNvPr id="471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535113"/>
            <a:ext cx="2122488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3600" b="1">
                <a:solidFill>
                  <a:schemeClr val="lt1"/>
                </a:solidFill>
                <a:latin typeface="华文仿宋" charset="-122"/>
                <a:ea typeface="华文仿宋" charset="-122"/>
                <a:cs typeface="+mn-cs"/>
              </a:rPr>
              <a:t>古董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66" y="1982788"/>
            <a:ext cx="13319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2106612"/>
            <a:ext cx="18161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3603625"/>
            <a:ext cx="34925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6-07-28 at 12.27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79" y="4251325"/>
            <a:ext cx="29972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3600" b="1">
                <a:solidFill>
                  <a:schemeClr val="lt1"/>
                </a:solidFill>
                <a:latin typeface="华文仿宋" charset="-122"/>
                <a:ea typeface="华文仿宋" charset="-122"/>
                <a:cs typeface="+mn-cs"/>
              </a:rPr>
              <a:t>走路</a:t>
            </a: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66"/>
          <a:stretch>
            <a:fillRect/>
          </a:stretch>
        </p:blipFill>
        <p:spPr bwMode="auto">
          <a:xfrm flipH="1">
            <a:off x="1431925" y="2046288"/>
            <a:ext cx="265271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21301" r="63940" b="21597"/>
          <a:stretch>
            <a:fillRect/>
          </a:stretch>
        </p:blipFill>
        <p:spPr bwMode="auto">
          <a:xfrm flipH="1">
            <a:off x="5365750" y="3100388"/>
            <a:ext cx="1004888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2476500"/>
            <a:ext cx="179863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4378325"/>
            <a:ext cx="20256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235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3600" b="1">
                <a:solidFill>
                  <a:schemeClr val="lt1"/>
                </a:solidFill>
                <a:latin typeface="华文仿宋" charset="-122"/>
                <a:ea typeface="华文仿宋" charset="-122"/>
                <a:cs typeface="+mn-cs"/>
              </a:rPr>
              <a:t>讨论</a:t>
            </a:r>
            <a:r>
              <a:rPr lang="en-US" altLang="zh-CN" sz="3600" b="1">
                <a:solidFill>
                  <a:schemeClr val="lt1"/>
                </a:solidFill>
                <a:latin typeface="华文仿宋" charset="-122"/>
                <a:ea typeface="华文仿宋" charset="-122"/>
                <a:cs typeface="+mn-cs"/>
              </a:rPr>
              <a:t>=</a:t>
            </a:r>
            <a:r>
              <a:rPr lang="it-IT" altLang="zh-CN" sz="3600" b="1">
                <a:solidFill>
                  <a:schemeClr val="lt1"/>
                </a:solidFill>
                <a:latin typeface="华文仿宋" charset="-122"/>
                <a:ea typeface="华文仿宋" charset="-122"/>
                <a:cs typeface="+mn-cs"/>
              </a:rPr>
              <a:t>tǎo lùn </a:t>
            </a:r>
            <a:endParaRPr lang="en-US" altLang="zh-CN" sz="3600" b="1">
              <a:solidFill>
                <a:schemeClr val="lt1"/>
              </a:solidFill>
              <a:latin typeface="华文仿宋" charset="-122"/>
              <a:ea typeface="华文仿宋" charset="-122"/>
              <a:cs typeface="+mn-cs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2678113"/>
            <a:ext cx="135413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6-07-28 at 9.49.5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6" b="7319"/>
          <a:stretch/>
        </p:blipFill>
        <p:spPr bwMode="auto">
          <a:xfrm>
            <a:off x="6435574" y="1836481"/>
            <a:ext cx="1676400" cy="218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541" b="10913"/>
          <a:stretch/>
        </p:blipFill>
        <p:spPr bwMode="auto">
          <a:xfrm>
            <a:off x="6643182" y="3819170"/>
            <a:ext cx="1887631" cy="218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2213"/>
            <a:ext cx="17811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2" r="17528"/>
          <a:stretch>
            <a:fillRect/>
          </a:stretch>
        </p:blipFill>
        <p:spPr bwMode="auto">
          <a:xfrm>
            <a:off x="2238375" y="2706688"/>
            <a:ext cx="12541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3"/>
          <p:cNvSpPr txBox="1">
            <a:spLocks noChangeArrowheads="1"/>
          </p:cNvSpPr>
          <p:nvPr/>
        </p:nvSpPr>
        <p:spPr bwMode="auto">
          <a:xfrm>
            <a:off x="436563" y="231775"/>
            <a:ext cx="14160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latin typeface="华文楷体" charset="-122"/>
                <a:ea typeface="华文楷体" charset="-122"/>
              </a:rPr>
              <a:t>马</a:t>
            </a:r>
            <a:endParaRPr lang="en-US" altLang="ja-JP" sz="9600">
              <a:latin typeface="华文楷体" charset="-122"/>
              <a:ea typeface="华文楷体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9600">
                <a:latin typeface="华文楷体" charset="-122"/>
                <a:ea typeface="华文楷体" charset="-122"/>
              </a:rPr>
              <a:t> </a:t>
            </a:r>
            <a:endParaRPr lang="en-US" altLang="zh-CN" sz="9600">
              <a:latin typeface="华文楷体" charset="-122"/>
              <a:ea typeface="华文楷体" charset="-122"/>
            </a:endParaRPr>
          </a:p>
        </p:txBody>
      </p:sp>
      <p:pic>
        <p:nvPicPr>
          <p:cNvPr id="481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0" r="22803"/>
          <a:stretch>
            <a:fillRect/>
          </a:stretch>
        </p:blipFill>
        <p:spPr bwMode="auto">
          <a:xfrm>
            <a:off x="3757613" y="706438"/>
            <a:ext cx="237013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3"/>
          <p:cNvSpPr txBox="1">
            <a:spLocks noChangeArrowheads="1"/>
          </p:cNvSpPr>
          <p:nvPr/>
        </p:nvSpPr>
        <p:spPr bwMode="auto">
          <a:xfrm>
            <a:off x="436563" y="231775"/>
            <a:ext cx="1416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9600">
                <a:latin typeface="华文楷体" charset="-122"/>
                <a:ea typeface="华文楷体" charset="-122"/>
              </a:rPr>
              <a:t>大</a:t>
            </a:r>
            <a:r>
              <a:rPr lang="cs-CZ" altLang="ja-JP" sz="9600">
                <a:latin typeface="华文楷体" charset="-122"/>
                <a:ea typeface="华文楷体" charset="-122"/>
              </a:rPr>
              <a:t> </a:t>
            </a:r>
            <a:endParaRPr lang="en-US" altLang="zh-CN" sz="9600">
              <a:latin typeface="华文楷体" charset="-122"/>
              <a:ea typeface="华文楷体" charset="-122"/>
            </a:endParaRPr>
          </a:p>
        </p:txBody>
      </p:sp>
      <p:pic>
        <p:nvPicPr>
          <p:cNvPr id="491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793750"/>
            <a:ext cx="30861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563563" y="2846388"/>
            <a:ext cx="2865437" cy="709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8800">
                <a:latin typeface="华文楷体" charset="-122"/>
                <a:ea typeface="华文楷体" charset="-122"/>
              </a:rPr>
              <a:t>几</a:t>
            </a:r>
          </a:p>
        </p:txBody>
      </p:sp>
      <p:pic>
        <p:nvPicPr>
          <p:cNvPr id="501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8" t="9447" r="30602" b="17802"/>
          <a:stretch>
            <a:fillRect/>
          </a:stretch>
        </p:blipFill>
        <p:spPr bwMode="auto">
          <a:xfrm>
            <a:off x="4914900" y="1814513"/>
            <a:ext cx="2959100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846388"/>
            <a:ext cx="2865438" cy="709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8800">
                <a:ea typeface="ＭＳ Ｐゴシック" charset="-128"/>
              </a:rPr>
              <a:t>艹</a:t>
            </a:r>
            <a:endParaRPr lang="zh-CN" altLang="en-US" sz="8800">
              <a:latin typeface="华文楷体" charset="-122"/>
              <a:ea typeface="华文楷体" charset="-122"/>
            </a:endParaRPr>
          </a:p>
        </p:txBody>
      </p:sp>
      <p:pic>
        <p:nvPicPr>
          <p:cNvPr id="512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608138"/>
            <a:ext cx="241458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268" y="930854"/>
            <a:ext cx="2684463" cy="3235325"/>
          </a:xfrm>
        </p:spPr>
        <p:txBody>
          <a:bodyPr/>
          <a:lstStyle/>
          <a:p>
            <a:r>
              <a:rPr lang="zh-CN" altLang="en-US" sz="9600">
                <a:latin typeface="华文仿宋" charset="-122"/>
                <a:ea typeface="华文仿宋" charset="-122"/>
              </a:rPr>
              <a:t>广</a:t>
            </a:r>
            <a:r>
              <a:rPr lang="en-US" altLang="zh-CN" sz="9600" dirty="0">
                <a:latin typeface="华文仿宋" charset="-122"/>
                <a:ea typeface="华文仿宋" charset="-122"/>
              </a:rPr>
              <a:t/>
            </a:r>
            <a:br>
              <a:rPr lang="en-US" altLang="zh-CN" sz="9600" dirty="0">
                <a:latin typeface="华文仿宋" charset="-122"/>
                <a:ea typeface="华文仿宋" charset="-122"/>
              </a:rPr>
            </a:br>
            <a:r>
              <a:rPr lang="en-US" altLang="zh-CN" sz="4800" dirty="0" err="1">
                <a:latin typeface="华文仿宋" charset="-122"/>
                <a:ea typeface="华文仿宋" charset="-122"/>
              </a:rPr>
              <a:t>guǎng</a:t>
            </a:r>
            <a:r>
              <a:rPr lang="en-US" altLang="zh-CN" sz="4800" dirty="0">
                <a:latin typeface="华文仿宋" charset="-122"/>
                <a:ea typeface="华文仿宋" charset="-122"/>
              </a:rPr>
              <a:t> </a:t>
            </a:r>
          </a:p>
        </p:txBody>
      </p:sp>
      <p:pic>
        <p:nvPicPr>
          <p:cNvPr id="52226" name="Picture 3" descr="Screen Shot 2016-07-28 at 9.09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r="385" b="-1564"/>
          <a:stretch/>
        </p:blipFill>
        <p:spPr bwMode="auto">
          <a:xfrm>
            <a:off x="5325036" y="721753"/>
            <a:ext cx="2255828" cy="405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</TotalTime>
  <Words>185</Words>
  <Application>Microsoft Macintosh PowerPoint</Application>
  <PresentationFormat>On-screen Show (4:3)</PresentationFormat>
  <Paragraphs>80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Calibri</vt:lpstr>
      <vt:lpstr>Calibri Light</vt:lpstr>
      <vt:lpstr>DengXian</vt:lpstr>
      <vt:lpstr>Kaiti TC</vt:lpstr>
      <vt:lpstr>ＭＳ Ｐゴシック</vt:lpstr>
      <vt:lpstr>华文仿宋</vt:lpstr>
      <vt:lpstr>华文楷体</vt:lpstr>
      <vt:lpstr>Arial</vt:lpstr>
      <vt:lpstr>Office Theme</vt:lpstr>
      <vt:lpstr>How to get there?</vt:lpstr>
      <vt:lpstr>第三步：汉字练习</vt:lpstr>
      <vt:lpstr>口</vt:lpstr>
      <vt:lpstr>讠</vt:lpstr>
      <vt:lpstr>PowerPoint Presentation</vt:lpstr>
      <vt:lpstr>PowerPoint Presentation</vt:lpstr>
      <vt:lpstr>几</vt:lpstr>
      <vt:lpstr>艹</vt:lpstr>
      <vt:lpstr>广 guǎng </vt:lpstr>
      <vt:lpstr>火 </vt:lpstr>
      <vt:lpstr>足</vt:lpstr>
      <vt:lpstr>日</vt:lpstr>
      <vt:lpstr>PowerPoint Presentation</vt:lpstr>
      <vt:lpstr>PowerPoint Presentation</vt:lpstr>
      <vt:lpstr>舟  zhōu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 复习</vt:lpstr>
      <vt:lpstr>PowerPoint Presentation</vt:lpstr>
      <vt:lpstr>Compositional Encoding  复习</vt:lpstr>
      <vt:lpstr>骑马</vt:lpstr>
      <vt:lpstr>坐船</vt:lpstr>
      <vt:lpstr>古董</vt:lpstr>
      <vt:lpstr>走路</vt:lpstr>
      <vt:lpstr>讨论=tǎo lùn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 Feng</dc:creator>
  <cp:lastModifiedBy>Meng Yeh</cp:lastModifiedBy>
  <cp:revision>309</cp:revision>
  <dcterms:created xsi:type="dcterms:W3CDTF">2016-07-26T18:37:12Z</dcterms:created>
  <dcterms:modified xsi:type="dcterms:W3CDTF">2017-04-28T16:50:04Z</dcterms:modified>
</cp:coreProperties>
</file>